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3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4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DFF5A-2004-4816-9820-90BAA6A95348}" type="datetimeFigureOut">
              <a:rPr lang="en-US" smtClean="0"/>
              <a:pPr/>
              <a:t>11/18/2015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75587-3969-4ED3-926D-32169EF2D13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6A96-F124-4F43-8F68-B8C2334C4014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0AC-CB8D-458D-85B6-9C3245E5068C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446B-E612-4521-A719-52FECB70B354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3A8-0FDC-425D-B090-0B9E46D505C9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989F-D8AA-4D71-B5FC-A34640D57B16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A733-5B5A-4C71-8923-0DE3A88BE056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C7E-1E86-43C5-A8F8-444F7AFB861A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A848-0C69-4248-82EE-BEE5E3AEA2CE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5A33-38F0-42D7-9F7F-3BEB3F091DC1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079-9B0B-4969-81E2-5F1523B7644A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814E-CD3F-4075-AE77-2BC852B0714E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860A6-2513-40C7-8EAD-CF1B9A13D8E0}" type="datetime1">
              <a:rPr lang="en-US" smtClean="0"/>
              <a:pPr/>
              <a:t>11/18/2015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EB6A-6693-4F56-BEC5-D544A560B88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4P13</a:t>
            </a:r>
            <a:br>
              <a:rPr lang="en-CA" dirty="0" smtClean="0"/>
            </a:br>
            <a:r>
              <a:rPr lang="en-CA" dirty="0" smtClean="0"/>
              <a:t>Week 9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Talking Points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7796-6F82-484F-8E83-D69FC3092F1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43138"/>
            <a:ext cx="5334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85992"/>
            <a:ext cx="45474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Contents of a </a:t>
            </a:r>
            <a:r>
              <a:rPr lang="en-CA" dirty="0" err="1" smtClean="0"/>
              <a:t>Vnode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Flags are used for identifying generic attributes</a:t>
            </a:r>
            <a:r>
              <a:rPr lang="en-CA" dirty="0"/>
              <a:t>. An example of a generic attribute is a flag </a:t>
            </a:r>
            <a:r>
              <a:rPr lang="en-CA" dirty="0" smtClean="0"/>
              <a:t>to show </a:t>
            </a:r>
            <a:r>
              <a:rPr lang="en-CA" dirty="0"/>
              <a:t>that a </a:t>
            </a:r>
            <a:r>
              <a:rPr lang="en-CA" dirty="0" err="1"/>
              <a:t>vnode</a:t>
            </a:r>
            <a:r>
              <a:rPr lang="en-CA" dirty="0"/>
              <a:t> represents an object that is the root of a </a:t>
            </a:r>
            <a:r>
              <a:rPr lang="en-CA" dirty="0" err="1"/>
              <a:t>filesystem</a:t>
            </a:r>
            <a:r>
              <a:rPr lang="en-CA" dirty="0"/>
              <a:t>.</a:t>
            </a:r>
          </a:p>
          <a:p>
            <a:r>
              <a:rPr lang="en-CA" dirty="0" smtClean="0"/>
              <a:t>The </a:t>
            </a:r>
            <a:r>
              <a:rPr lang="en-CA" dirty="0"/>
              <a:t>various </a:t>
            </a:r>
            <a:r>
              <a:rPr lang="en-CA" dirty="0">
                <a:solidFill>
                  <a:srgbClr val="FF0000"/>
                </a:solidFill>
              </a:rPr>
              <a:t>reference counts include the number of file entries that are open for reading </a:t>
            </a:r>
            <a:r>
              <a:rPr lang="en-CA" dirty="0" smtClean="0">
                <a:solidFill>
                  <a:srgbClr val="FF0000"/>
                </a:solidFill>
              </a:rPr>
              <a:t>and/or writing </a:t>
            </a:r>
            <a:r>
              <a:rPr lang="en-CA" dirty="0">
                <a:solidFill>
                  <a:srgbClr val="FF0000"/>
                </a:solidFill>
              </a:rPr>
              <a:t>that reference the </a:t>
            </a:r>
            <a:r>
              <a:rPr lang="en-CA" dirty="0" err="1">
                <a:solidFill>
                  <a:srgbClr val="FF0000"/>
                </a:solidFill>
              </a:rPr>
              <a:t>vnode</a:t>
            </a:r>
            <a:r>
              <a:rPr lang="en-CA" dirty="0"/>
              <a:t>, the number of file entries that are open for writing </a:t>
            </a:r>
            <a:r>
              <a:rPr lang="en-CA" dirty="0" smtClean="0"/>
              <a:t>that reference </a:t>
            </a:r>
            <a:r>
              <a:rPr lang="en-CA" dirty="0"/>
              <a:t>the </a:t>
            </a:r>
            <a:r>
              <a:rPr lang="en-CA" dirty="0" err="1"/>
              <a:t>vnode</a:t>
            </a:r>
            <a:r>
              <a:rPr lang="en-CA" dirty="0"/>
              <a:t>, and the number of pages and buffers that are associated with the </a:t>
            </a:r>
            <a:r>
              <a:rPr lang="en-CA" dirty="0" err="1"/>
              <a:t>vnode</a:t>
            </a:r>
            <a:r>
              <a:rPr lang="en-CA" dirty="0"/>
              <a:t>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 </a:t>
            </a:r>
            <a:r>
              <a:rPr lang="en-CA" dirty="0">
                <a:solidFill>
                  <a:srgbClr val="FF0000"/>
                </a:solidFill>
              </a:rPr>
              <a:t>pointer to the mount structure</a:t>
            </a:r>
            <a:r>
              <a:rPr lang="en-CA" dirty="0"/>
              <a:t> describes the </a:t>
            </a:r>
            <a:r>
              <a:rPr lang="en-CA" dirty="0" err="1"/>
              <a:t>filesystem</a:t>
            </a:r>
            <a:r>
              <a:rPr lang="en-CA" dirty="0"/>
              <a:t> that contains the object represented </a:t>
            </a:r>
            <a:r>
              <a:rPr lang="en-CA" dirty="0" smtClean="0"/>
              <a:t>by the </a:t>
            </a:r>
            <a:r>
              <a:rPr lang="en-CA" dirty="0" err="1"/>
              <a:t>vnode</a:t>
            </a:r>
            <a:r>
              <a:rPr lang="en-CA" dirty="0"/>
              <a:t>.</a:t>
            </a:r>
          </a:p>
          <a:p>
            <a:r>
              <a:rPr lang="en-CA" dirty="0" smtClean="0"/>
              <a:t>Various </a:t>
            </a:r>
            <a:r>
              <a:rPr lang="en-CA" dirty="0">
                <a:solidFill>
                  <a:srgbClr val="FF0000"/>
                </a:solidFill>
              </a:rPr>
              <a:t>information to perform file read-ahead</a:t>
            </a:r>
            <a:r>
              <a:rPr lang="en-CA" dirty="0"/>
              <a:t>.</a:t>
            </a:r>
          </a:p>
          <a:p>
            <a:r>
              <a:rPr lang="en-CA" dirty="0" smtClean="0"/>
              <a:t>A </a:t>
            </a:r>
            <a:r>
              <a:rPr lang="en-CA" dirty="0">
                <a:solidFill>
                  <a:srgbClr val="FF0000"/>
                </a:solidFill>
              </a:rPr>
              <a:t>reference to the </a:t>
            </a:r>
            <a:r>
              <a:rPr lang="en-CA" i="1" dirty="0" err="1">
                <a:solidFill>
                  <a:srgbClr val="FF0000"/>
                </a:solidFill>
              </a:rPr>
              <a:t>vm_object</a:t>
            </a:r>
            <a:r>
              <a:rPr lang="en-CA" i="1" dirty="0">
                <a:solidFill>
                  <a:srgbClr val="FF0000"/>
                </a:solidFill>
              </a:rPr>
              <a:t> associated with the </a:t>
            </a:r>
            <a:r>
              <a:rPr lang="en-CA" i="1" dirty="0" err="1">
                <a:solidFill>
                  <a:srgbClr val="FF0000"/>
                </a:solidFill>
              </a:rPr>
              <a:t>vnode</a:t>
            </a:r>
            <a:r>
              <a:rPr lang="en-CA" i="1" dirty="0"/>
              <a:t>.</a:t>
            </a:r>
          </a:p>
          <a:p>
            <a:r>
              <a:rPr lang="en-CA" dirty="0" smtClean="0"/>
              <a:t>A </a:t>
            </a:r>
            <a:r>
              <a:rPr lang="en-CA" dirty="0"/>
              <a:t>reference to </a:t>
            </a:r>
            <a:r>
              <a:rPr lang="en-CA" dirty="0">
                <a:solidFill>
                  <a:srgbClr val="FF0000"/>
                </a:solidFill>
              </a:rPr>
              <a:t>state about special devices, sockets, and </a:t>
            </a:r>
            <a:r>
              <a:rPr lang="en-CA" dirty="0" err="1">
                <a:solidFill>
                  <a:srgbClr val="FF0000"/>
                </a:solidFill>
              </a:rPr>
              <a:t>fifos</a:t>
            </a:r>
            <a:r>
              <a:rPr lang="en-CA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Contents of a </a:t>
            </a:r>
            <a:r>
              <a:rPr lang="en-CA" dirty="0" err="1" smtClean="0"/>
              <a:t>Vnode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smtClean="0"/>
              <a:t>A </a:t>
            </a:r>
            <a:r>
              <a:rPr lang="en-CA" dirty="0" err="1">
                <a:solidFill>
                  <a:srgbClr val="FF0000"/>
                </a:solidFill>
              </a:rPr>
              <a:t>mutex</a:t>
            </a:r>
            <a:r>
              <a:rPr lang="en-CA" dirty="0">
                <a:solidFill>
                  <a:srgbClr val="FF0000"/>
                </a:solidFill>
              </a:rPr>
              <a:t> to protect the flags and counters </a:t>
            </a:r>
            <a:r>
              <a:rPr lang="en-CA" dirty="0"/>
              <a:t>within the </a:t>
            </a:r>
            <a:r>
              <a:rPr lang="en-CA" dirty="0" err="1"/>
              <a:t>vnode</a:t>
            </a:r>
            <a:r>
              <a:rPr lang="en-CA" dirty="0"/>
              <a:t>.</a:t>
            </a:r>
          </a:p>
          <a:p>
            <a:r>
              <a:rPr lang="en-CA" dirty="0" smtClean="0"/>
              <a:t>A </a:t>
            </a:r>
            <a:r>
              <a:rPr lang="en-CA" dirty="0">
                <a:solidFill>
                  <a:srgbClr val="FF0000"/>
                </a:solidFill>
              </a:rPr>
              <a:t>lock-manager lock to protect parts of the </a:t>
            </a:r>
            <a:r>
              <a:rPr lang="en-CA" dirty="0" err="1">
                <a:solidFill>
                  <a:srgbClr val="FF0000"/>
                </a:solidFill>
              </a:rPr>
              <a:t>vnode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that may change while it has an I/O </a:t>
            </a:r>
            <a:r>
              <a:rPr lang="en-CA" dirty="0" smtClean="0"/>
              <a:t>operation in </a:t>
            </a:r>
            <a:r>
              <a:rPr lang="en-CA" dirty="0"/>
              <a:t>progress.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Fields </a:t>
            </a:r>
            <a:r>
              <a:rPr lang="en-CA" dirty="0">
                <a:solidFill>
                  <a:srgbClr val="FF0000"/>
                </a:solidFill>
              </a:rPr>
              <a:t>used by the name cache to track the names associated with the </a:t>
            </a:r>
            <a:r>
              <a:rPr lang="en-CA" dirty="0" err="1">
                <a:solidFill>
                  <a:srgbClr val="FF0000"/>
                </a:solidFill>
              </a:rPr>
              <a:t>vnode</a:t>
            </a:r>
            <a:r>
              <a:rPr lang="en-CA" dirty="0">
                <a:solidFill>
                  <a:srgbClr val="FF0000"/>
                </a:solidFill>
              </a:rPr>
              <a:t>.</a:t>
            </a:r>
          </a:p>
          <a:p>
            <a:r>
              <a:rPr lang="en-CA" dirty="0" smtClean="0"/>
              <a:t>A </a:t>
            </a:r>
            <a:r>
              <a:rPr lang="en-CA" dirty="0">
                <a:solidFill>
                  <a:srgbClr val="FF0000"/>
                </a:solidFill>
              </a:rPr>
              <a:t>pointer to the set of </a:t>
            </a:r>
            <a:r>
              <a:rPr lang="en-CA" dirty="0" err="1">
                <a:solidFill>
                  <a:srgbClr val="FF0000"/>
                </a:solidFill>
              </a:rPr>
              <a:t>vnode</a:t>
            </a:r>
            <a:r>
              <a:rPr lang="en-CA" dirty="0">
                <a:solidFill>
                  <a:srgbClr val="FF0000"/>
                </a:solidFill>
              </a:rPr>
              <a:t> operations defined for the object</a:t>
            </a:r>
            <a:r>
              <a:rPr lang="en-CA" dirty="0"/>
              <a:t>. These operations are </a:t>
            </a:r>
            <a:r>
              <a:rPr lang="en-CA" dirty="0" smtClean="0"/>
              <a:t>described in </a:t>
            </a:r>
            <a:r>
              <a:rPr lang="en-CA" dirty="0"/>
              <a:t>the next subsection.</a:t>
            </a:r>
          </a:p>
          <a:p>
            <a:r>
              <a:rPr lang="en-CA" dirty="0" smtClean="0"/>
              <a:t>A </a:t>
            </a:r>
            <a:r>
              <a:rPr lang="en-CA" dirty="0">
                <a:solidFill>
                  <a:srgbClr val="FF0000"/>
                </a:solidFill>
              </a:rPr>
              <a:t>pointer to private information needed for the underlying object</a:t>
            </a:r>
            <a:r>
              <a:rPr lang="en-CA" dirty="0"/>
              <a:t>. For the local </a:t>
            </a:r>
            <a:r>
              <a:rPr lang="en-CA" dirty="0" err="1"/>
              <a:t>filesystem</a:t>
            </a:r>
            <a:r>
              <a:rPr lang="en-CA" dirty="0"/>
              <a:t>, </a:t>
            </a:r>
            <a:r>
              <a:rPr lang="en-CA" dirty="0" smtClean="0"/>
              <a:t>this pointer </a:t>
            </a:r>
            <a:r>
              <a:rPr lang="en-CA" dirty="0"/>
              <a:t>will reference an </a:t>
            </a:r>
            <a:r>
              <a:rPr lang="en-CA" dirty="0" err="1"/>
              <a:t>inode</a:t>
            </a:r>
            <a:r>
              <a:rPr lang="en-CA" dirty="0"/>
              <a:t>; for NFS, it will reference an </a:t>
            </a:r>
            <a:r>
              <a:rPr lang="en-CA" dirty="0" err="1"/>
              <a:t>nfsnode</a:t>
            </a:r>
            <a:r>
              <a:rPr lang="en-CA" dirty="0"/>
              <a:t>.</a:t>
            </a:r>
          </a:p>
          <a:p>
            <a:r>
              <a:rPr lang="en-CA" dirty="0" smtClean="0"/>
              <a:t>The </a:t>
            </a:r>
            <a:r>
              <a:rPr lang="en-CA" dirty="0">
                <a:solidFill>
                  <a:srgbClr val="FF0000"/>
                </a:solidFill>
              </a:rPr>
              <a:t>type of the underlying object (e.g., regular file, directory, character device, etc.)</a:t>
            </a:r>
            <a:r>
              <a:rPr lang="en-CA" dirty="0"/>
              <a:t> is </a:t>
            </a:r>
            <a:r>
              <a:rPr lang="en-CA" dirty="0" smtClean="0"/>
              <a:t>given. The </a:t>
            </a:r>
            <a:r>
              <a:rPr lang="en-CA" dirty="0"/>
              <a:t>type information is not strictly necessary, since a </a:t>
            </a:r>
            <a:r>
              <a:rPr lang="en-CA" dirty="0" err="1"/>
              <a:t>vnode</a:t>
            </a:r>
            <a:r>
              <a:rPr lang="en-CA" dirty="0"/>
              <a:t> client could always call a </a:t>
            </a:r>
            <a:r>
              <a:rPr lang="en-CA" dirty="0" err="1" smtClean="0"/>
              <a:t>vnode</a:t>
            </a:r>
            <a:r>
              <a:rPr lang="en-CA" dirty="0" smtClean="0"/>
              <a:t> operation </a:t>
            </a:r>
            <a:r>
              <a:rPr lang="en-CA" dirty="0"/>
              <a:t>to get the type of the underlying object. However, because the type often is needed, </a:t>
            </a:r>
            <a:r>
              <a:rPr lang="en-CA" dirty="0" smtClean="0"/>
              <a:t>the type </a:t>
            </a:r>
            <a:r>
              <a:rPr lang="en-CA" dirty="0"/>
              <a:t>of underlying objects does not change, and it takes time to call through the </a:t>
            </a:r>
            <a:r>
              <a:rPr lang="en-CA" dirty="0" err="1"/>
              <a:t>vnode</a:t>
            </a:r>
            <a:r>
              <a:rPr lang="en-CA" dirty="0"/>
              <a:t> </a:t>
            </a:r>
            <a:r>
              <a:rPr lang="en-CA" dirty="0" err="1" smtClean="0"/>
              <a:t>interface,the</a:t>
            </a:r>
            <a:r>
              <a:rPr lang="en-CA" dirty="0" smtClean="0"/>
              <a:t> </a:t>
            </a:r>
            <a:r>
              <a:rPr lang="en-CA" dirty="0"/>
              <a:t>object type is cached in the </a:t>
            </a:r>
            <a:r>
              <a:rPr lang="en-CA" dirty="0" err="1"/>
              <a:t>vnode</a:t>
            </a:r>
            <a:r>
              <a:rPr lang="en-CA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Contents of a </a:t>
            </a:r>
            <a:r>
              <a:rPr lang="en-CA" dirty="0" err="1" smtClean="0"/>
              <a:t>Vnode</a:t>
            </a:r>
            <a:r>
              <a:rPr lang="en-CA" dirty="0" smtClean="0"/>
              <a:t>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15370" cy="5143536"/>
          </a:xfrm>
        </p:spPr>
        <p:txBody>
          <a:bodyPr>
            <a:noAutofit/>
          </a:bodyPr>
          <a:lstStyle/>
          <a:p>
            <a:r>
              <a:rPr lang="en-CA" sz="1600" dirty="0" smtClean="0"/>
              <a:t>There </a:t>
            </a:r>
            <a:r>
              <a:rPr lang="en-CA" sz="1600" dirty="0"/>
              <a:t>are </a:t>
            </a:r>
            <a:r>
              <a:rPr lang="en-CA" sz="1600" dirty="0">
                <a:solidFill>
                  <a:srgbClr val="FF0000"/>
                </a:solidFill>
              </a:rPr>
              <a:t>clean and dirty buffers associated with the </a:t>
            </a:r>
            <a:r>
              <a:rPr lang="en-CA" sz="1600" dirty="0" err="1">
                <a:solidFill>
                  <a:srgbClr val="FF0000"/>
                </a:solidFill>
              </a:rPr>
              <a:t>vnode</a:t>
            </a:r>
            <a:r>
              <a:rPr lang="en-CA" sz="1600" dirty="0"/>
              <a:t>. Each valid buffer in the system </a:t>
            </a:r>
            <a:r>
              <a:rPr lang="en-CA" sz="1600" dirty="0" smtClean="0"/>
              <a:t>is identified </a:t>
            </a:r>
            <a:r>
              <a:rPr lang="en-CA" sz="1600" dirty="0"/>
              <a:t>by its associated </a:t>
            </a:r>
            <a:r>
              <a:rPr lang="en-CA" sz="1600" dirty="0" err="1"/>
              <a:t>vnode</a:t>
            </a:r>
            <a:r>
              <a:rPr lang="en-CA" sz="1600" dirty="0"/>
              <a:t> and the starting offset of its data within the object that </a:t>
            </a:r>
            <a:r>
              <a:rPr lang="en-CA" sz="1600" dirty="0" smtClean="0"/>
              <a:t>the </a:t>
            </a:r>
            <a:r>
              <a:rPr lang="en-CA" sz="1600" dirty="0" err="1" smtClean="0"/>
              <a:t>vnode</a:t>
            </a:r>
            <a:r>
              <a:rPr lang="en-CA" sz="1600" dirty="0" smtClean="0"/>
              <a:t> </a:t>
            </a:r>
            <a:r>
              <a:rPr lang="en-CA" sz="1600" dirty="0"/>
              <a:t>represents. All the buffers that have been modified but have not yet been written back </a:t>
            </a:r>
            <a:r>
              <a:rPr lang="en-CA" sz="1600" dirty="0" smtClean="0"/>
              <a:t>are stored on their </a:t>
            </a:r>
            <a:r>
              <a:rPr lang="en-CA" sz="1600" dirty="0" err="1" smtClean="0"/>
              <a:t>vnode</a:t>
            </a:r>
            <a:r>
              <a:rPr lang="en-CA" sz="1600" dirty="0" smtClean="0"/>
              <a:t> dirty-buffer list. All buffers that have not been modified or have been written </a:t>
            </a:r>
            <a:r>
              <a:rPr lang="en-CA" sz="1600" dirty="0"/>
              <a:t>back since they were last modified are stored on their </a:t>
            </a:r>
            <a:r>
              <a:rPr lang="en-CA" sz="1600" dirty="0" err="1"/>
              <a:t>vnode</a:t>
            </a:r>
            <a:r>
              <a:rPr lang="en-CA" sz="1600" dirty="0"/>
              <a:t> clean list. Having all </a:t>
            </a:r>
            <a:r>
              <a:rPr lang="en-CA" sz="1600" dirty="0" smtClean="0"/>
              <a:t>the dirty </a:t>
            </a:r>
            <a:r>
              <a:rPr lang="en-CA" sz="1600" dirty="0"/>
              <a:t>buffers for a </a:t>
            </a:r>
            <a:r>
              <a:rPr lang="en-CA" sz="1600" dirty="0" err="1"/>
              <a:t>vnode</a:t>
            </a:r>
            <a:r>
              <a:rPr lang="en-CA" sz="1600" dirty="0"/>
              <a:t> grouped onto a single list makes the cost of doing an </a:t>
            </a:r>
            <a:r>
              <a:rPr lang="en-CA" sz="1600" i="1" dirty="0" err="1"/>
              <a:t>fsync</a:t>
            </a:r>
            <a:r>
              <a:rPr lang="en-CA" sz="1600" i="1" dirty="0"/>
              <a:t> system </a:t>
            </a:r>
            <a:r>
              <a:rPr lang="en-CA" sz="1600" i="1" dirty="0" smtClean="0"/>
              <a:t>call </a:t>
            </a:r>
            <a:r>
              <a:rPr lang="en-CA" sz="1600" dirty="0" smtClean="0"/>
              <a:t>to </a:t>
            </a:r>
            <a:r>
              <a:rPr lang="en-CA" sz="1600" dirty="0"/>
              <a:t>flush all the dirty blocks associated with a file proportional to the amount of dirty data. </a:t>
            </a:r>
            <a:r>
              <a:rPr lang="en-CA" sz="1600" dirty="0" smtClean="0"/>
              <a:t>In some </a:t>
            </a:r>
            <a:r>
              <a:rPr lang="en-CA" sz="1600" dirty="0"/>
              <a:t>UNIX systems, the cost is proportional to the smaller of the size of the file or the size </a:t>
            </a:r>
            <a:r>
              <a:rPr lang="en-CA" sz="1600" dirty="0" smtClean="0"/>
              <a:t>of the </a:t>
            </a:r>
            <a:r>
              <a:rPr lang="en-CA" sz="1600" dirty="0"/>
              <a:t>buffer pool. The list of clean buffers is used to free buffers when a file is deleted. Since </a:t>
            </a:r>
            <a:r>
              <a:rPr lang="en-CA" sz="1600" dirty="0" smtClean="0"/>
              <a:t>the file </a:t>
            </a:r>
            <a:r>
              <a:rPr lang="en-CA" sz="1600" dirty="0"/>
              <a:t>will never be read again, the kernel can immediately cancel any pending I/O on its </a:t>
            </a:r>
            <a:r>
              <a:rPr lang="en-CA" sz="1600" dirty="0" smtClean="0"/>
              <a:t>dirty buffers</a:t>
            </a:r>
            <a:r>
              <a:rPr lang="en-CA" sz="1600" dirty="0"/>
              <a:t>, then reclaim all its clean and dirty buffers and place them at the head of the buffer </a:t>
            </a:r>
            <a:r>
              <a:rPr lang="en-CA" sz="1600" dirty="0" smtClean="0"/>
              <a:t>free list</a:t>
            </a:r>
            <a:r>
              <a:rPr lang="en-CA" sz="1600" dirty="0"/>
              <a:t>, ready for immediate reuse.</a:t>
            </a:r>
          </a:p>
          <a:p>
            <a:r>
              <a:rPr lang="en-CA" sz="1600" dirty="0" smtClean="0"/>
              <a:t>A </a:t>
            </a:r>
            <a:r>
              <a:rPr lang="en-CA" sz="1600" dirty="0">
                <a:solidFill>
                  <a:srgbClr val="FF0000"/>
                </a:solidFill>
              </a:rPr>
              <a:t>count is kept of the number of buffer write operations in progress</a:t>
            </a:r>
            <a:r>
              <a:rPr lang="en-CA" sz="1600" dirty="0"/>
              <a:t>. To speed the flushing </a:t>
            </a:r>
            <a:r>
              <a:rPr lang="en-CA" sz="1600" dirty="0" smtClean="0"/>
              <a:t>of dirty </a:t>
            </a:r>
            <a:r>
              <a:rPr lang="en-CA" sz="1600" dirty="0"/>
              <a:t>data, the kernel does this operation by doing asynchronous writes on all the dirty buffers </a:t>
            </a:r>
            <a:r>
              <a:rPr lang="en-CA" sz="1600" dirty="0" smtClean="0"/>
              <a:t>at once</a:t>
            </a:r>
            <a:r>
              <a:rPr lang="en-CA" sz="1600" dirty="0"/>
              <a:t>. For local </a:t>
            </a:r>
            <a:r>
              <a:rPr lang="en-CA" sz="1600" dirty="0" err="1"/>
              <a:t>filesystems</a:t>
            </a:r>
            <a:r>
              <a:rPr lang="en-CA" sz="1600" dirty="0"/>
              <a:t>, this simultaneous push causes all the buffers to be put into the </a:t>
            </a:r>
            <a:r>
              <a:rPr lang="en-CA" sz="1600" dirty="0" smtClean="0"/>
              <a:t>disk queue </a:t>
            </a:r>
            <a:r>
              <a:rPr lang="en-CA" sz="1600" dirty="0"/>
              <a:t>so that they can be sorted into an optimal order to minimize seeking. For </a:t>
            </a:r>
            <a:r>
              <a:rPr lang="en-CA" sz="1600" dirty="0" smtClean="0"/>
              <a:t>remote </a:t>
            </a:r>
            <a:r>
              <a:rPr lang="en-CA" sz="1600" dirty="0" err="1" smtClean="0"/>
              <a:t>filesystems</a:t>
            </a:r>
            <a:r>
              <a:rPr lang="en-CA" sz="1600" dirty="0"/>
              <a:t>, this simultaneous push causes all the data to be presented to the network at once </a:t>
            </a:r>
            <a:r>
              <a:rPr lang="en-CA" sz="1600" dirty="0" smtClean="0"/>
              <a:t>so that </a:t>
            </a:r>
            <a:r>
              <a:rPr lang="en-CA" sz="1600" dirty="0"/>
              <a:t>it can maximize their throughput. System calls that cannot return until the data are on </a:t>
            </a:r>
            <a:r>
              <a:rPr lang="en-CA" sz="1600" dirty="0" smtClean="0"/>
              <a:t>stable store </a:t>
            </a:r>
            <a:r>
              <a:rPr lang="en-CA" sz="1600" dirty="0"/>
              <a:t>(such as </a:t>
            </a:r>
            <a:r>
              <a:rPr lang="en-CA" sz="1600" i="1" dirty="0" err="1"/>
              <a:t>fsync</a:t>
            </a:r>
            <a:r>
              <a:rPr lang="en-CA" sz="1600" i="1" dirty="0"/>
              <a:t>) can sleep on the count of pending output operations, waiting for the </a:t>
            </a:r>
            <a:r>
              <a:rPr lang="en-CA" sz="1600" i="1" dirty="0" smtClean="0"/>
              <a:t>count </a:t>
            </a:r>
            <a:r>
              <a:rPr lang="en-CA" sz="1600" dirty="0" smtClean="0"/>
              <a:t>to </a:t>
            </a:r>
            <a:r>
              <a:rPr lang="en-CA" sz="1600" dirty="0"/>
              <a:t>reach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609600"/>
            <a:ext cx="48101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Pathname Translation Process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 </a:t>
            </a:r>
            <a:r>
              <a:rPr lang="en-CA" dirty="0" smtClean="0">
                <a:solidFill>
                  <a:srgbClr val="FF0000"/>
                </a:solidFill>
              </a:rPr>
              <a:t>pathname to be translated is copied in from the user process</a:t>
            </a:r>
            <a:r>
              <a:rPr lang="en-CA" dirty="0" smtClean="0"/>
              <a:t> or, for a remote </a:t>
            </a:r>
            <a:r>
              <a:rPr lang="en-CA" dirty="0" err="1" smtClean="0"/>
              <a:t>filesystem</a:t>
            </a:r>
            <a:r>
              <a:rPr lang="en-CA" dirty="0" smtClean="0"/>
              <a:t> request</a:t>
            </a:r>
            <a:r>
              <a:rPr lang="en-CA" dirty="0" smtClean="0"/>
              <a:t>, is extracted from the network buffer.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 </a:t>
            </a:r>
            <a:r>
              <a:rPr lang="en-CA" dirty="0" smtClean="0">
                <a:solidFill>
                  <a:srgbClr val="FF0000"/>
                </a:solidFill>
              </a:rPr>
              <a:t>starting point of the pathname is determined as either the root directory or the </a:t>
            </a:r>
            <a:r>
              <a:rPr lang="en-CA" dirty="0" smtClean="0">
                <a:solidFill>
                  <a:srgbClr val="FF0000"/>
                </a:solidFill>
              </a:rPr>
              <a:t>current directory</a:t>
            </a:r>
            <a:r>
              <a:rPr lang="en-CA" dirty="0" smtClean="0"/>
              <a:t> </a:t>
            </a:r>
            <a:r>
              <a:rPr lang="en-CA" dirty="0" smtClean="0"/>
              <a:t>(see Section 2.9). The </a:t>
            </a:r>
            <a:r>
              <a:rPr lang="en-CA" dirty="0" err="1" smtClean="0"/>
              <a:t>vnode</a:t>
            </a:r>
            <a:r>
              <a:rPr lang="en-CA" dirty="0" smtClean="0"/>
              <a:t> for the appropriate directory becomes the </a:t>
            </a:r>
            <a:r>
              <a:rPr lang="en-CA" i="1" dirty="0" smtClean="0"/>
              <a:t>lookup directory </a:t>
            </a:r>
            <a:r>
              <a:rPr lang="en-CA" i="1" dirty="0" smtClean="0"/>
              <a:t>used in the next step.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The </a:t>
            </a:r>
            <a:r>
              <a:rPr lang="en-CA" dirty="0" err="1" smtClean="0">
                <a:solidFill>
                  <a:srgbClr val="FF0000"/>
                </a:solidFill>
              </a:rPr>
              <a:t>vnode</a:t>
            </a:r>
            <a:r>
              <a:rPr lang="en-CA" dirty="0" smtClean="0">
                <a:solidFill>
                  <a:srgbClr val="FF0000"/>
                </a:solidFill>
              </a:rPr>
              <a:t> layer calls the </a:t>
            </a:r>
            <a:r>
              <a:rPr lang="en-CA" dirty="0" err="1" smtClean="0">
                <a:solidFill>
                  <a:srgbClr val="FF0000"/>
                </a:solidFill>
              </a:rPr>
              <a:t>filesystem</a:t>
            </a:r>
            <a:r>
              <a:rPr lang="en-CA" dirty="0" smtClean="0">
                <a:solidFill>
                  <a:srgbClr val="FF0000"/>
                </a:solidFill>
              </a:rPr>
              <a:t>-specific </a:t>
            </a:r>
            <a:r>
              <a:rPr lang="en-CA" i="1" dirty="0" smtClean="0">
                <a:solidFill>
                  <a:srgbClr val="FF0000"/>
                </a:solidFill>
              </a:rPr>
              <a:t>lookup() operation and passes to that operation </a:t>
            </a:r>
            <a:r>
              <a:rPr lang="en-CA" i="1" dirty="0" smtClean="0">
                <a:solidFill>
                  <a:srgbClr val="FF0000"/>
                </a:solidFill>
              </a:rPr>
              <a:t>the </a:t>
            </a:r>
            <a:r>
              <a:rPr lang="en-CA" dirty="0" smtClean="0">
                <a:solidFill>
                  <a:srgbClr val="FF0000"/>
                </a:solidFill>
              </a:rPr>
              <a:t>remaining </a:t>
            </a:r>
            <a:r>
              <a:rPr lang="en-CA" dirty="0" smtClean="0">
                <a:solidFill>
                  <a:srgbClr val="FF0000"/>
                </a:solidFill>
              </a:rPr>
              <a:t>components of the pathname and the current </a:t>
            </a:r>
            <a:r>
              <a:rPr lang="en-CA" i="1" dirty="0" smtClean="0">
                <a:solidFill>
                  <a:srgbClr val="FF0000"/>
                </a:solidFill>
              </a:rPr>
              <a:t>lookup directory. </a:t>
            </a:r>
            <a:r>
              <a:rPr lang="en-CA" i="1" dirty="0" smtClean="0"/>
              <a:t>Typically, </a:t>
            </a:r>
            <a:r>
              <a:rPr lang="en-CA" i="1" dirty="0" smtClean="0"/>
              <a:t>the </a:t>
            </a:r>
            <a:r>
              <a:rPr lang="en-CA" dirty="0" smtClean="0"/>
              <a:t>underlying </a:t>
            </a:r>
            <a:r>
              <a:rPr lang="en-CA" dirty="0" err="1" smtClean="0"/>
              <a:t>filesystem</a:t>
            </a:r>
            <a:r>
              <a:rPr lang="en-CA" dirty="0" smtClean="0"/>
              <a:t> will search the </a:t>
            </a:r>
            <a:r>
              <a:rPr lang="en-CA" i="1" dirty="0" smtClean="0"/>
              <a:t>lookup directory for the next component of the </a:t>
            </a:r>
            <a:r>
              <a:rPr lang="en-CA" i="1" dirty="0" smtClean="0"/>
              <a:t>pathname </a:t>
            </a:r>
            <a:r>
              <a:rPr lang="en-CA" dirty="0" smtClean="0"/>
              <a:t>and </a:t>
            </a:r>
            <a:r>
              <a:rPr lang="en-CA" dirty="0" smtClean="0"/>
              <a:t>will return the resulting </a:t>
            </a:r>
            <a:r>
              <a:rPr lang="en-CA" dirty="0" err="1" smtClean="0"/>
              <a:t>vnode</a:t>
            </a:r>
            <a:r>
              <a:rPr lang="en-CA" dirty="0" smtClean="0"/>
              <a:t> (or an error if the name does not exist).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If </a:t>
            </a:r>
            <a:r>
              <a:rPr lang="en-CA" dirty="0" smtClean="0">
                <a:solidFill>
                  <a:srgbClr val="FF0000"/>
                </a:solidFill>
              </a:rPr>
              <a:t>an error is returned, the top level returns the error. </a:t>
            </a:r>
            <a:r>
              <a:rPr lang="en-CA" dirty="0" smtClean="0"/>
              <a:t>If the pathname has been exhausted, </a:t>
            </a:r>
            <a:r>
              <a:rPr lang="en-CA" dirty="0" smtClean="0"/>
              <a:t>the pathname </a:t>
            </a:r>
            <a:r>
              <a:rPr lang="en-CA" dirty="0" smtClean="0"/>
              <a:t>lookup is done, and the returned </a:t>
            </a:r>
            <a:r>
              <a:rPr lang="en-CA" dirty="0" err="1" smtClean="0"/>
              <a:t>vnode</a:t>
            </a:r>
            <a:r>
              <a:rPr lang="en-CA" dirty="0" smtClean="0"/>
              <a:t> is the result of the lookup. If the pathname </a:t>
            </a:r>
            <a:r>
              <a:rPr lang="en-CA" dirty="0" smtClean="0"/>
              <a:t>as not </a:t>
            </a:r>
            <a:r>
              <a:rPr lang="en-CA" dirty="0" smtClean="0"/>
              <a:t>been exhausted, and the returned </a:t>
            </a:r>
            <a:r>
              <a:rPr lang="en-CA" dirty="0" err="1" smtClean="0"/>
              <a:t>vnode</a:t>
            </a:r>
            <a:r>
              <a:rPr lang="en-CA" dirty="0" smtClean="0"/>
              <a:t> is not a directory, then the </a:t>
            </a:r>
            <a:r>
              <a:rPr lang="en-CA" dirty="0" err="1" smtClean="0"/>
              <a:t>vnode</a:t>
            </a:r>
            <a:r>
              <a:rPr lang="en-CA" dirty="0" smtClean="0"/>
              <a:t> layer returns </a:t>
            </a:r>
            <a:r>
              <a:rPr lang="en-CA" dirty="0" smtClean="0"/>
              <a:t>the “not </a:t>
            </a:r>
            <a:r>
              <a:rPr lang="en-CA" dirty="0" smtClean="0"/>
              <a:t>a directory” error. If there are no errors, the top layer checks to see whether the </a:t>
            </a:r>
            <a:r>
              <a:rPr lang="en-CA" dirty="0" smtClean="0"/>
              <a:t>returned directory </a:t>
            </a:r>
            <a:r>
              <a:rPr lang="en-CA" dirty="0" smtClean="0"/>
              <a:t>is a mount point for another </a:t>
            </a:r>
            <a:r>
              <a:rPr lang="en-CA" dirty="0" err="1" smtClean="0"/>
              <a:t>filesystem</a:t>
            </a:r>
            <a:r>
              <a:rPr lang="en-CA" dirty="0" smtClean="0"/>
              <a:t>. If it is, then the </a:t>
            </a:r>
            <a:r>
              <a:rPr lang="en-CA" i="1" dirty="0" smtClean="0"/>
              <a:t>lookup directory becomes </a:t>
            </a:r>
            <a:r>
              <a:rPr lang="en-CA" i="1" dirty="0" smtClean="0"/>
              <a:t>the </a:t>
            </a:r>
            <a:r>
              <a:rPr lang="en-CA" dirty="0" smtClean="0"/>
              <a:t>mounted </a:t>
            </a:r>
            <a:r>
              <a:rPr lang="en-CA" dirty="0" err="1" smtClean="0"/>
              <a:t>filesystem</a:t>
            </a:r>
            <a:r>
              <a:rPr lang="en-CA" dirty="0" smtClean="0"/>
              <a:t>; otherwise, the </a:t>
            </a:r>
            <a:r>
              <a:rPr lang="en-CA" i="1" dirty="0" smtClean="0"/>
              <a:t>lookup directory becomes the </a:t>
            </a:r>
            <a:r>
              <a:rPr lang="en-CA" i="1" dirty="0" err="1" smtClean="0"/>
              <a:t>vnode</a:t>
            </a:r>
            <a:r>
              <a:rPr lang="en-CA" i="1" dirty="0" smtClean="0"/>
              <a:t> </a:t>
            </a:r>
            <a:r>
              <a:rPr lang="en-CA" i="1" dirty="0" smtClean="0"/>
              <a:t>returned </a:t>
            </a:r>
            <a:r>
              <a:rPr lang="en-CA" i="1" dirty="0" smtClean="0"/>
              <a:t>by the </a:t>
            </a:r>
            <a:r>
              <a:rPr lang="en-CA" i="1" dirty="0" smtClean="0"/>
              <a:t>lower </a:t>
            </a:r>
            <a:r>
              <a:rPr lang="en-CA" dirty="0" smtClean="0"/>
              <a:t>layer</a:t>
            </a:r>
            <a:r>
              <a:rPr lang="en-CA" dirty="0" smtClean="0"/>
              <a:t>. The lookup then iterates with step 3.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866900"/>
            <a:ext cx="5161888" cy="34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6953893" cy="19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71744"/>
            <a:ext cx="5632462" cy="185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023938"/>
            <a:ext cx="66865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771525"/>
            <a:ext cx="55721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2266950"/>
            <a:ext cx="4410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2700338"/>
            <a:ext cx="65246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2266950"/>
            <a:ext cx="7048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1552575"/>
            <a:ext cx="6696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69123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4900628" cy="64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419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1223963"/>
            <a:ext cx="56769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909763"/>
            <a:ext cx="51244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EB6A-6693-4F56-BEC5-D544A560B881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959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4P13 Week 9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Contents of a Vnode</vt:lpstr>
      <vt:lpstr>Contents of a Vnode.</vt:lpstr>
      <vt:lpstr>Contents of a Vnode..</vt:lpstr>
      <vt:lpstr>Slide 15</vt:lpstr>
      <vt:lpstr>Pathname Translation Process</vt:lpstr>
      <vt:lpstr>Slide 17</vt:lpstr>
      <vt:lpstr>Slide 18</vt:lpstr>
      <vt:lpstr>Slide 19</vt:lpstr>
      <vt:lpstr>Slide 20</vt:lpstr>
      <vt:lpstr>Slide 21</vt:lpstr>
      <vt:lpstr>Slide 22</vt:lpstr>
    </vt:vector>
  </TitlesOfParts>
  <Company>Brock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4P13 Week 9</dc:title>
  <dc:creator>Dave Bockus</dc:creator>
  <cp:lastModifiedBy>bockusd</cp:lastModifiedBy>
  <cp:revision>16</cp:revision>
  <dcterms:created xsi:type="dcterms:W3CDTF">2015-11-18T15:21:44Z</dcterms:created>
  <dcterms:modified xsi:type="dcterms:W3CDTF">2015-11-19T04:06:12Z</dcterms:modified>
</cp:coreProperties>
</file>