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70996-EA31-4958-9109-2A7830426895}" type="datetimeFigureOut">
              <a:rPr lang="en-CA" smtClean="0"/>
              <a:t>21/10/2015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1AAC-7E34-46E7-878E-8704376798F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FB5-F3DA-4527-A0B9-990790544E2B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E5AE-304E-4F78-9415-759E97FA4063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1A38-F7E9-4D89-B18E-339A8EB6D9AE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397A-0FF3-49EA-8C0E-C94CF457B6A0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A54E-2D10-4906-A723-6CDE88E60B77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A43E-234C-4430-AAAD-A1586609707E}" type="datetime1">
              <a:rPr lang="en-CA" smtClean="0"/>
              <a:t>21/10/2015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0254-73DD-4453-A656-C7D242421AA5}" type="datetime1">
              <a:rPr lang="en-CA" smtClean="0"/>
              <a:t>21/10/2015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0925-6A23-4A6E-944C-D1BA4C0442C6}" type="datetime1">
              <a:rPr lang="en-CA" smtClean="0"/>
              <a:t>21/10/2015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9918-882D-48AE-B180-599E3B872B81}" type="datetime1">
              <a:rPr lang="en-CA" smtClean="0"/>
              <a:t>21/10/2015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8C7A-9667-4B0D-B478-D84B554047FB}" type="datetime1">
              <a:rPr lang="en-CA" smtClean="0"/>
              <a:t>21/10/2015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BDF4-E4BF-4EAC-87F5-DC3F275090E1}" type="datetime1">
              <a:rPr lang="en-CA" smtClean="0"/>
              <a:t>21/10/2015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58B4-E32E-4ECD-8FA0-19C268AFA536}" type="datetime1">
              <a:rPr lang="en-CA" smtClean="0"/>
              <a:t>21/10/2015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1F14-EE92-463C-B4F6-53843F7B4F0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4P13</a:t>
            </a:r>
            <a:br>
              <a:rPr lang="en-CA" dirty="0" smtClean="0"/>
            </a:br>
            <a:r>
              <a:rPr lang="en-CA" dirty="0" smtClean="0"/>
              <a:t>Week 5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Talking Points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10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2190750"/>
            <a:ext cx="7134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11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294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12</a:t>
            </a:fld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5094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ACL Evaluation </a:t>
            </a:r>
            <a:r>
              <a:rPr lang="en-CA" dirty="0"/>
              <a:t>A</a:t>
            </a:r>
            <a:r>
              <a:rPr lang="en-CA" dirty="0" smtClean="0"/>
              <a:t>lgorithm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968552"/>
          </a:xfrm>
        </p:spPr>
        <p:txBody>
          <a:bodyPr>
            <a:normAutofit fontScale="47500" lnSpcReduction="20000"/>
          </a:bodyPr>
          <a:lstStyle/>
          <a:p>
            <a:r>
              <a:rPr lang="en-CA" b="1" dirty="0"/>
              <a:t>1. The file or directory’s access ACL (type ACL_TYPE_ACCESS) is searched for </a:t>
            </a:r>
            <a:r>
              <a:rPr lang="en-CA" b="1" dirty="0" smtClean="0"/>
              <a:t>object-owner, </a:t>
            </a:r>
            <a:r>
              <a:rPr lang="en-CA" dirty="0" smtClean="0"/>
              <a:t>mask</a:t>
            </a:r>
            <a:r>
              <a:rPr lang="en-CA" dirty="0"/>
              <a:t>, and “other” entries, to be consulted at various points in evaluation.</a:t>
            </a:r>
          </a:p>
          <a:p>
            <a:r>
              <a:rPr lang="en-CA" b="1" dirty="0"/>
              <a:t>2. If the credential’s effective UID matches the object-owner ACL entry, then the access request </a:t>
            </a:r>
            <a:r>
              <a:rPr lang="en-CA" b="1" dirty="0" smtClean="0"/>
              <a:t>is </a:t>
            </a:r>
            <a:r>
              <a:rPr lang="en-CA" dirty="0" smtClean="0"/>
              <a:t>checked </a:t>
            </a:r>
            <a:r>
              <a:rPr lang="en-CA" dirty="0"/>
              <a:t>against the entry’s permissions. If sufficient, success is returned. If </a:t>
            </a:r>
            <a:r>
              <a:rPr lang="en-CA" dirty="0" smtClean="0"/>
              <a:t>insufficient, appropriate </a:t>
            </a:r>
            <a:r>
              <a:rPr lang="en-CA" dirty="0"/>
              <a:t>privilege is checked to </a:t>
            </a:r>
            <a:r>
              <a:rPr lang="en-CA" dirty="0" smtClean="0"/>
              <a:t>supplement </a:t>
            </a:r>
            <a:r>
              <a:rPr lang="en-CA" dirty="0"/>
              <a:t>the entry’s permissions; if sufficient, success </a:t>
            </a:r>
            <a:r>
              <a:rPr lang="en-CA" dirty="0" smtClean="0"/>
              <a:t>is returned</a:t>
            </a:r>
            <a:r>
              <a:rPr lang="en-CA" dirty="0"/>
              <a:t>. Otherwise, access is denied and no further entries are consulted.</a:t>
            </a:r>
          </a:p>
          <a:p>
            <a:r>
              <a:rPr lang="en-CA" b="1" dirty="0"/>
              <a:t>3. If the credential’s effective UID matches an additional user ACL entry, then the access request </a:t>
            </a:r>
            <a:r>
              <a:rPr lang="en-CA" b="1" dirty="0" smtClean="0"/>
              <a:t>is </a:t>
            </a:r>
            <a:r>
              <a:rPr lang="en-CA" dirty="0" smtClean="0"/>
              <a:t>checked </a:t>
            </a:r>
            <a:r>
              <a:rPr lang="en-CA" dirty="0"/>
              <a:t>against the entry’s permissions—limited to those also granted by the ACL mask </a:t>
            </a:r>
            <a:r>
              <a:rPr lang="en-CA" dirty="0" smtClean="0"/>
              <a:t>entry. If </a:t>
            </a:r>
            <a:r>
              <a:rPr lang="en-CA" dirty="0"/>
              <a:t>sufficient, success is returned. If insufficient, appropriate privilege is checked to </a:t>
            </a:r>
            <a:r>
              <a:rPr lang="en-CA" dirty="0" smtClean="0"/>
              <a:t>supplement the </a:t>
            </a:r>
            <a:r>
              <a:rPr lang="en-CA" dirty="0"/>
              <a:t>entry’s permissions; if sufficient, success is returned. Otherwise, access is denied and </a:t>
            </a:r>
            <a:r>
              <a:rPr lang="en-CA" dirty="0" smtClean="0"/>
              <a:t>no further </a:t>
            </a:r>
            <a:r>
              <a:rPr lang="en-CA" dirty="0"/>
              <a:t>entries are consulted.</a:t>
            </a:r>
          </a:p>
          <a:p>
            <a:r>
              <a:rPr lang="en-CA" b="1" dirty="0"/>
              <a:t>4. If either one of the credential’s effective or additional GIDs matches the object-group entry </a:t>
            </a:r>
            <a:r>
              <a:rPr lang="en-CA" b="1" dirty="0" smtClean="0"/>
              <a:t>or </a:t>
            </a:r>
            <a:r>
              <a:rPr lang="en-CA" dirty="0" smtClean="0"/>
              <a:t>any </a:t>
            </a:r>
            <a:r>
              <a:rPr lang="en-CA" dirty="0"/>
              <a:t>of the additional group ACL entries, then the access request is checked against the </a:t>
            </a:r>
            <a:r>
              <a:rPr lang="en-CA" dirty="0" smtClean="0"/>
              <a:t>entry’s permissions—limited </a:t>
            </a:r>
            <a:r>
              <a:rPr lang="en-CA" dirty="0"/>
              <a:t>to those also granted by the ACL mask entry. If any entry is </a:t>
            </a:r>
            <a:r>
              <a:rPr lang="en-CA" dirty="0" smtClean="0"/>
              <a:t>sufficient, success </a:t>
            </a:r>
            <a:r>
              <a:rPr lang="en-CA" dirty="0"/>
              <a:t>is returned.</a:t>
            </a:r>
          </a:p>
          <a:p>
            <a:r>
              <a:rPr lang="en-CA" b="1" dirty="0"/>
              <a:t>5. If no group entries were sufficient without privilege, then any matching group entries will </a:t>
            </a:r>
            <a:r>
              <a:rPr lang="en-CA" b="1" dirty="0" smtClean="0"/>
              <a:t>be </a:t>
            </a:r>
            <a:r>
              <a:rPr lang="en-CA" dirty="0" smtClean="0"/>
              <a:t>retried </a:t>
            </a:r>
            <a:r>
              <a:rPr lang="en-CA" dirty="0"/>
              <a:t>with appropriate privilege checked to supplement the entry’s permissions; if </a:t>
            </a:r>
            <a:r>
              <a:rPr lang="en-CA" dirty="0" smtClean="0"/>
              <a:t>sufficient, success </a:t>
            </a:r>
            <a:r>
              <a:rPr lang="en-CA" dirty="0"/>
              <a:t>is returned. Otherwise, if there were any matching groups, access is denied and </a:t>
            </a:r>
            <a:r>
              <a:rPr lang="en-CA" dirty="0" smtClean="0"/>
              <a:t>no further </a:t>
            </a:r>
            <a:r>
              <a:rPr lang="en-CA" dirty="0"/>
              <a:t>entries are consulted.</a:t>
            </a:r>
          </a:p>
          <a:p>
            <a:r>
              <a:rPr lang="en-CA" b="1" dirty="0"/>
              <a:t>6. Finally, the ACL “other” entry will be consulted; if sufficient, success is returned. </a:t>
            </a:r>
            <a:r>
              <a:rPr lang="en-CA" b="1" dirty="0" smtClean="0"/>
              <a:t>If </a:t>
            </a:r>
            <a:r>
              <a:rPr lang="en-CA" dirty="0" smtClean="0"/>
              <a:t>insufficient</a:t>
            </a:r>
            <a:r>
              <a:rPr lang="en-CA" dirty="0"/>
              <a:t>, appropriate privilege is checked to supplement the entry’s permissions; </a:t>
            </a:r>
            <a:r>
              <a:rPr lang="en-CA" dirty="0" smtClean="0"/>
              <a:t>if sufficient</a:t>
            </a:r>
            <a:r>
              <a:rPr lang="en-CA" dirty="0"/>
              <a:t>, success is returned. Otherwise, access is denied.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14</a:t>
            </a:fld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181100"/>
            <a:ext cx="7077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15</a:t>
            </a:fld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2152650"/>
            <a:ext cx="7124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16</a:t>
            </a:fld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042988"/>
            <a:ext cx="6962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NFSv4 ACL evaluation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17</a:t>
            </a:fld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18</a:t>
            </a:fld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33588"/>
            <a:ext cx="7467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19</a:t>
            </a:fld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909638"/>
            <a:ext cx="76104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Security Provided by BSD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a </a:t>
            </a:r>
            <a:r>
              <a:rPr lang="en-CA" dirty="0"/>
              <a:t>self-protecting Trusted Computing Base (TCB) spanning kernel and </a:t>
            </a:r>
            <a:r>
              <a:rPr lang="en-CA" dirty="0" err="1"/>
              <a:t>userspace</a:t>
            </a:r>
            <a:r>
              <a:rPr lang="en-CA" dirty="0"/>
              <a:t>;</a:t>
            </a:r>
          </a:p>
          <a:p>
            <a:r>
              <a:rPr lang="en-CA" dirty="0" smtClean="0"/>
              <a:t>kernel </a:t>
            </a:r>
            <a:r>
              <a:rPr lang="en-CA" dirty="0"/>
              <a:t>isolation and process separation based on virtual memory;</a:t>
            </a:r>
          </a:p>
          <a:p>
            <a:r>
              <a:rPr lang="en-CA" dirty="0" smtClean="0"/>
              <a:t>authentication </a:t>
            </a:r>
            <a:r>
              <a:rPr lang="en-CA" dirty="0"/>
              <a:t>and multiplexing of multiple simultaneous users;</a:t>
            </a:r>
          </a:p>
          <a:p>
            <a:r>
              <a:rPr lang="en-CA" dirty="0" smtClean="0"/>
              <a:t>discretionary </a:t>
            </a:r>
            <a:r>
              <a:rPr lang="en-CA" dirty="0"/>
              <a:t>and mandatory access-control models;</a:t>
            </a:r>
          </a:p>
          <a:p>
            <a:r>
              <a:rPr lang="en-CA" dirty="0" smtClean="0"/>
              <a:t>sandboxing </a:t>
            </a:r>
            <a:r>
              <a:rPr lang="en-CA" dirty="0"/>
              <a:t>facilities to contain potentially malicious code;</a:t>
            </a:r>
          </a:p>
          <a:p>
            <a:r>
              <a:rPr lang="en-CA" dirty="0" smtClean="0"/>
              <a:t>a </a:t>
            </a:r>
            <a:r>
              <a:rPr lang="en-CA" dirty="0"/>
              <a:t>range of mitigation techniques such as stack protection;</a:t>
            </a:r>
          </a:p>
          <a:p>
            <a:r>
              <a:rPr lang="en-CA" dirty="0" smtClean="0"/>
              <a:t>security-event </a:t>
            </a:r>
            <a:r>
              <a:rPr lang="en-CA" dirty="0"/>
              <a:t>auditing for accountability and intrusion detection;</a:t>
            </a:r>
          </a:p>
          <a:p>
            <a:r>
              <a:rPr lang="en-CA" dirty="0" smtClean="0"/>
              <a:t>Yarrow-based </a:t>
            </a:r>
            <a:r>
              <a:rPr lang="en-CA" b="1" dirty="0"/>
              <a:t>/dev/random supporting hardware and software entropy sources;</a:t>
            </a:r>
          </a:p>
          <a:p>
            <a:r>
              <a:rPr lang="en-CA" dirty="0" smtClean="0"/>
              <a:t>support </a:t>
            </a:r>
            <a:r>
              <a:rPr lang="en-CA" dirty="0"/>
              <a:t>for Trusted Platform Modules (TPMs);</a:t>
            </a:r>
          </a:p>
          <a:p>
            <a:r>
              <a:rPr lang="en-CA" dirty="0" smtClean="0"/>
              <a:t>a </a:t>
            </a:r>
            <a:r>
              <a:rPr lang="en-CA" dirty="0"/>
              <a:t>cryptographic framework supporting hardware and software implementations;</a:t>
            </a:r>
          </a:p>
          <a:p>
            <a:r>
              <a:rPr lang="en-CA" dirty="0" smtClean="0"/>
              <a:t>support </a:t>
            </a:r>
            <a:r>
              <a:rPr lang="en-CA" dirty="0"/>
              <a:t>for full-disk encryption and cryptographic integrity protection;</a:t>
            </a:r>
          </a:p>
          <a:p>
            <a:r>
              <a:rPr lang="en-CA" dirty="0" smtClean="0"/>
              <a:t>distributed </a:t>
            </a:r>
            <a:r>
              <a:rPr lang="en-CA" dirty="0"/>
              <a:t>authentication models (e.g., Kerberos, x.509 certificates);</a:t>
            </a:r>
          </a:p>
          <a:p>
            <a:r>
              <a:rPr lang="en-CA" dirty="0" smtClean="0"/>
              <a:t>cryptographically </a:t>
            </a:r>
            <a:r>
              <a:rPr lang="en-CA" dirty="0"/>
              <a:t>protected network protocols (e.g., </a:t>
            </a:r>
            <a:r>
              <a:rPr lang="en-CA" b="1" dirty="0" err="1"/>
              <a:t>ssh</a:t>
            </a:r>
            <a:r>
              <a:rPr lang="en-CA" b="1" dirty="0"/>
              <a:t>, TLS, IPSec); and</a:t>
            </a:r>
          </a:p>
          <a:p>
            <a:r>
              <a:rPr lang="en-CA" dirty="0" smtClean="0"/>
              <a:t>binary </a:t>
            </a:r>
            <a:r>
              <a:rPr lang="en-CA" dirty="0"/>
              <a:t>updates to remedy vulnerabilities discovered after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20</a:t>
            </a:fld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125"/>
            <a:ext cx="74676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21</a:t>
            </a:fld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57225"/>
            <a:ext cx="7429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22</a:t>
            </a:fld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29986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23</a:t>
            </a:fld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204788"/>
            <a:ext cx="46101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24</a:t>
            </a:fld>
            <a:endParaRPr lang="en-CA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9343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Framework </a:t>
            </a:r>
            <a:r>
              <a:rPr lang="en-CA" dirty="0" err="1" smtClean="0"/>
              <a:t>Startup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Framework </a:t>
            </a:r>
            <a:r>
              <a:rPr lang="en-CA" dirty="0"/>
              <a:t>data structures, locks, and memory allocation are initialized.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Policies </a:t>
            </a:r>
            <a:r>
              <a:rPr lang="en-CA" dirty="0"/>
              <a:t>compiled into the kernel or loaded before boot are registered.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/>
              <a:t>global </a:t>
            </a:r>
            <a:r>
              <a:rPr lang="en-CA" i="1" dirty="0" err="1"/>
              <a:t>mac_late</a:t>
            </a:r>
            <a:r>
              <a:rPr lang="en-CA" i="1" dirty="0"/>
              <a:t> is set, indicating that from this point onward, kernel objects controlled </a:t>
            </a:r>
            <a:r>
              <a:rPr lang="en-CA" i="1" dirty="0" smtClean="0"/>
              <a:t>by </a:t>
            </a:r>
            <a:r>
              <a:rPr lang="en-CA" dirty="0" smtClean="0"/>
              <a:t>the </a:t>
            </a:r>
            <a:r>
              <a:rPr lang="en-CA" dirty="0"/>
              <a:t>framework may be allocated.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/>
              <a:t>MAC framework steady state is entered and kernel boot continues.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26</a:t>
            </a:fld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447800"/>
            <a:ext cx="7962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27</a:t>
            </a:fld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2324100"/>
            <a:ext cx="6829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Policy Entry-Point Considerations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Object </a:t>
            </a:r>
            <a:r>
              <a:rPr lang="en-CA" dirty="0"/>
              <a:t>life-cycle events, such as socket creation and destruction</a:t>
            </a:r>
          </a:p>
          <a:p>
            <a:r>
              <a:rPr lang="en-CA" dirty="0" smtClean="0"/>
              <a:t>Access-control </a:t>
            </a:r>
            <a:r>
              <a:rPr lang="en-CA" dirty="0"/>
              <a:t>requests checking a subject’s use of a method on an object</a:t>
            </a:r>
          </a:p>
          <a:p>
            <a:r>
              <a:rPr lang="en-CA" dirty="0" smtClean="0"/>
              <a:t>General </a:t>
            </a:r>
            <a:r>
              <a:rPr lang="en-CA" dirty="0"/>
              <a:t>and sometimes subject-free decision requests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28</a:t>
            </a:fld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29</a:t>
            </a:fld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866775"/>
            <a:ext cx="6781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47638"/>
            <a:ext cx="77438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30</a:t>
            </a:fld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047750"/>
            <a:ext cx="8048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31</a:t>
            </a:fld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14400"/>
            <a:ext cx="7858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32</a:t>
            </a:fld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219075"/>
            <a:ext cx="580072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33</a:t>
            </a:fld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53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34</a:t>
            </a:fld>
            <a:endParaRPr lang="en-C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35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4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24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5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704975"/>
            <a:ext cx="77247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Explicit Privilege granted to user Processes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Kernel </a:t>
            </a:r>
            <a:r>
              <a:rPr lang="en-CA" dirty="0">
                <a:solidFill>
                  <a:srgbClr val="FF0000"/>
                </a:solidFill>
              </a:rPr>
              <a:t>management operations that have global consequences </a:t>
            </a:r>
            <a:r>
              <a:rPr lang="en-CA" dirty="0"/>
              <a:t>across the system, such </a:t>
            </a:r>
            <a:r>
              <a:rPr lang="en-CA" dirty="0" smtClean="0"/>
              <a:t>as  rebooting</a:t>
            </a:r>
            <a:r>
              <a:rPr lang="en-CA" dirty="0"/>
              <a:t>, or configuring IPv4 addresses on a network interface.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Kernel </a:t>
            </a:r>
            <a:r>
              <a:rPr lang="en-CA" dirty="0">
                <a:solidFill>
                  <a:srgbClr val="FF0000"/>
                </a:solidFill>
              </a:rPr>
              <a:t>management operations that effectively grant kernel privilege</a:t>
            </a:r>
            <a:r>
              <a:rPr lang="en-CA" dirty="0"/>
              <a:t>, such as the loading </a:t>
            </a:r>
            <a:r>
              <a:rPr lang="en-CA" dirty="0" smtClean="0"/>
              <a:t>of kernel </a:t>
            </a:r>
            <a:r>
              <a:rPr lang="en-CA" dirty="0"/>
              <a:t>modules. Misuse of these functions would violate integrity of the TCB.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System </a:t>
            </a:r>
            <a:r>
              <a:rPr lang="en-CA" dirty="0">
                <a:solidFill>
                  <a:srgbClr val="FF0000"/>
                </a:solidFill>
              </a:rPr>
              <a:t>management operations that imply system privileges, </a:t>
            </a:r>
            <a:r>
              <a:rPr lang="en-CA" dirty="0"/>
              <a:t>such as maintenance of </a:t>
            </a:r>
            <a:r>
              <a:rPr lang="en-CA" dirty="0" smtClean="0"/>
              <a:t>system binaries </a:t>
            </a:r>
            <a:r>
              <a:rPr lang="en-CA" dirty="0"/>
              <a:t>(including the kernel).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Configuring </a:t>
            </a:r>
            <a:r>
              <a:rPr lang="en-CA" dirty="0">
                <a:solidFill>
                  <a:srgbClr val="FF0000"/>
                </a:solidFill>
              </a:rPr>
              <a:t>access-control policies </a:t>
            </a:r>
            <a:r>
              <a:rPr lang="en-CA" dirty="0"/>
              <a:t>and, particularly, setting up process credentials during </a:t>
            </a:r>
            <a:r>
              <a:rPr lang="en-CA" dirty="0" smtClean="0"/>
              <a:t>the login </a:t>
            </a:r>
            <a:r>
              <a:rPr lang="en-CA" dirty="0"/>
              <a:t>process.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Higher-level </a:t>
            </a:r>
            <a:r>
              <a:rPr lang="en-CA" dirty="0">
                <a:solidFill>
                  <a:srgbClr val="FF0000"/>
                </a:solidFill>
              </a:rPr>
              <a:t>management operations that depend on bypassing per-object protections</a:t>
            </a:r>
            <a:r>
              <a:rPr lang="en-CA" dirty="0"/>
              <a:t>, such </a:t>
            </a:r>
            <a:r>
              <a:rPr lang="en-CA" dirty="0" smtClean="0"/>
              <a:t>as backing </a:t>
            </a:r>
            <a:r>
              <a:rPr lang="en-CA" dirty="0"/>
              <a:t>up the system, or changing the owner or permissions on a file in the role of </a:t>
            </a:r>
            <a:r>
              <a:rPr lang="en-CA" dirty="0" smtClean="0"/>
              <a:t>system administrator</a:t>
            </a:r>
            <a:r>
              <a:rPr lang="en-CA" dirty="0"/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Certain </a:t>
            </a:r>
            <a:r>
              <a:rPr lang="en-CA" dirty="0">
                <a:solidFill>
                  <a:srgbClr val="FF0000"/>
                </a:solidFill>
              </a:rPr>
              <a:t>classes of debugging operations </a:t>
            </a:r>
            <a:r>
              <a:rPr lang="en-CA" dirty="0"/>
              <a:t>that offer insight into global behaviors </a:t>
            </a:r>
            <a:r>
              <a:rPr lang="en-CA" dirty="0" smtClean="0"/>
              <a:t>normally limited </a:t>
            </a:r>
            <a:r>
              <a:rPr lang="en-CA" dirty="0"/>
              <a:t>to avoid information leaks, such as using </a:t>
            </a:r>
            <a:r>
              <a:rPr lang="en-CA" dirty="0" err="1"/>
              <a:t>DTrace</a:t>
            </a:r>
            <a:r>
              <a:rPr lang="en-CA" dirty="0"/>
              <a:t> or </a:t>
            </a:r>
            <a:r>
              <a:rPr lang="en-CA" dirty="0" smtClean="0"/>
              <a:t>hardware-performance-monitoring counters </a:t>
            </a:r>
            <a:r>
              <a:rPr lang="en-CA" dirty="0"/>
              <a:t>on the kernel itself.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7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60902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8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21164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1F14-EE92-463C-B4F6-53843F7B4F08}" type="slidenum">
              <a:rPr lang="en-CA" smtClean="0"/>
              <a:t>9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166813"/>
            <a:ext cx="7717833" cy="50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756</Words>
  <Application>Microsoft Office PowerPoint</Application>
  <PresentationFormat>On-screen Show (4:3)</PresentationFormat>
  <Paragraphs>76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4P13 Week 5</vt:lpstr>
      <vt:lpstr>Security Provided by BSD</vt:lpstr>
      <vt:lpstr>Slide 3</vt:lpstr>
      <vt:lpstr>Slide 4</vt:lpstr>
      <vt:lpstr>Slide 5</vt:lpstr>
      <vt:lpstr>Explicit Privilege granted to user Processes</vt:lpstr>
      <vt:lpstr>Slide 7</vt:lpstr>
      <vt:lpstr>Slide 8</vt:lpstr>
      <vt:lpstr>Slide 9</vt:lpstr>
      <vt:lpstr>Slide 10</vt:lpstr>
      <vt:lpstr>Slide 11</vt:lpstr>
      <vt:lpstr>Slide 12</vt:lpstr>
      <vt:lpstr>ACL Evaluation Algorithm</vt:lpstr>
      <vt:lpstr>Slide 14</vt:lpstr>
      <vt:lpstr>Slide 15</vt:lpstr>
      <vt:lpstr>Slide 16</vt:lpstr>
      <vt:lpstr>NFSv4 ACL evaluation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Framework Startup</vt:lpstr>
      <vt:lpstr>Slide 26</vt:lpstr>
      <vt:lpstr>Slide 27</vt:lpstr>
      <vt:lpstr>Policy Entry-Point Considerations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</dc:title>
  <dc:creator>bockusd</dc:creator>
  <cp:lastModifiedBy>bockusd</cp:lastModifiedBy>
  <cp:revision>9</cp:revision>
  <dcterms:created xsi:type="dcterms:W3CDTF">2015-10-21T19:03:18Z</dcterms:created>
  <dcterms:modified xsi:type="dcterms:W3CDTF">2015-10-21T19:49:16Z</dcterms:modified>
</cp:coreProperties>
</file>